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9" r:id="rId3"/>
    <p:sldId id="297" r:id="rId4"/>
    <p:sldId id="298" r:id="rId5"/>
    <p:sldId id="299" r:id="rId6"/>
    <p:sldId id="300" r:id="rId7"/>
    <p:sldId id="290" r:id="rId8"/>
    <p:sldId id="301" r:id="rId9"/>
    <p:sldId id="302" r:id="rId10"/>
    <p:sldId id="291" r:id="rId11"/>
    <p:sldId id="303" r:id="rId1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A828"/>
    <a:srgbClr val="90B63C"/>
    <a:srgbClr val="9EBA38"/>
    <a:srgbClr val="A41D22"/>
    <a:srgbClr val="009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9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5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3400" y="0"/>
            <a:ext cx="5791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800"/>
              </a:lnSpc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915400"/>
            <a:ext cx="2971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497635BF-12F5-4014-AD17-87B1EF8FF082}" type="datetime4">
              <a:rPr lang="nl-NL"/>
              <a:pPr>
                <a:defRPr/>
              </a:pPr>
              <a:t>1 maart 2015</a:t>
            </a:fld>
            <a:endParaRPr lang="nl-NL" sz="1200">
              <a:latin typeface="Times New Roman" pitchFamily="18" charset="0"/>
            </a:endParaRP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3400" y="8458200"/>
            <a:ext cx="5791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62600" y="8915400"/>
            <a:ext cx="762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94E0E72B-F11C-413B-AF2B-F1113EE1C74A}" type="slidenum">
              <a:rPr lang="nl-NL"/>
              <a:pPr>
                <a:defRPr/>
              </a:pPr>
              <a:t>‹nr.›</a:t>
            </a:fld>
            <a:endParaRPr lang="nl-NL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9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43000" y="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800"/>
              </a:lnSpc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143000" y="8915400"/>
            <a:ext cx="2971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CDCAF6E4-26BF-46C8-9C7F-F20FDCA3DD92}" type="datetime4">
              <a:rPr lang="nl-NL"/>
              <a:pPr>
                <a:defRPr/>
              </a:pPr>
              <a:t>1 maart 2015</a:t>
            </a:fld>
            <a:endParaRPr lang="nl-NL" sz="1200"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7620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572000"/>
            <a:ext cx="45720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43000" y="8458200"/>
            <a:ext cx="4572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00600" y="8915400"/>
            <a:ext cx="914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AC65451-597A-4BF9-8771-7355D598C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7606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E10ECF-B1C9-45E0-9615-2B9D856C699A}" type="datetime4">
              <a:rPr lang="nl-NL"/>
              <a:pPr/>
              <a:t>1 maart 2015</a:t>
            </a:fld>
            <a:endParaRPr lang="nl-NL" sz="1200">
              <a:latin typeface="Times New Roman" pitchFamily="18" charset="0"/>
            </a:endParaRP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95DD0A-0239-4E55-BFB3-810DF27990A4}" type="slidenum">
              <a:rPr lang="nl-NL"/>
              <a:pPr/>
              <a:t>1</a:t>
            </a:fld>
            <a:endParaRPr lang="nl-NL"/>
          </a:p>
        </p:txBody>
      </p:sp>
      <p:sp>
        <p:nvSpPr>
          <p:cNvPr id="614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831479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E10ECF-B1C9-45E0-9615-2B9D856C699A}" type="datetime4">
              <a:rPr lang="nl-NL"/>
              <a:pPr/>
              <a:t>1 maart 2015</a:t>
            </a:fld>
            <a:endParaRPr lang="nl-NL" sz="1200">
              <a:latin typeface="Times New Roman" pitchFamily="18" charset="0"/>
            </a:endParaRP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95DD0A-0239-4E55-BFB3-810DF27990A4}" type="slidenum">
              <a:rPr lang="nl-NL"/>
              <a:pPr/>
              <a:t>11</a:t>
            </a:fld>
            <a:endParaRPr lang="nl-NL"/>
          </a:p>
        </p:txBody>
      </p:sp>
      <p:sp>
        <p:nvSpPr>
          <p:cNvPr id="614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48053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TM_PP_titel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3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98525" y="2228850"/>
            <a:ext cx="6665913" cy="1504950"/>
          </a:xfrm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98525" y="4267200"/>
            <a:ext cx="5716588" cy="1752600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898525" y="6237288"/>
            <a:ext cx="5716588" cy="3143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5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E2E3657-7155-4F54-A41B-DBADF8320082}" type="datetime4">
              <a:rPr lang="nl-NL"/>
              <a:pPr>
                <a:defRPr/>
              </a:pPr>
              <a:t>1 maart 2015</a:t>
            </a:fld>
            <a:endParaRPr lang="nl-NL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899150" y="1438275"/>
            <a:ext cx="1665288" cy="502761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98525" y="1438275"/>
            <a:ext cx="4848225" cy="502761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98525" y="2698750"/>
            <a:ext cx="3255963" cy="3767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06888" y="2698750"/>
            <a:ext cx="3255962" cy="3767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TM_PP_dia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1438275"/>
            <a:ext cx="666591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2698750"/>
            <a:ext cx="6664325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4720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519113"/>
            <a:ext cx="56896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+mn-lt"/>
              </a:defRPr>
            </a:lvl1pPr>
          </a:lstStyle>
          <a:p>
            <a:pPr>
              <a:defRPr/>
            </a:pPr>
            <a:fld id="{01BBF77C-7A59-4F0D-B202-47710D164072}" type="datetime4">
              <a:rPr lang="nl-NL"/>
              <a:pPr>
                <a:defRPr/>
              </a:pPr>
              <a:t>1 maart 2015</a:t>
            </a:fld>
            <a:r>
              <a:rPr lang="nl-NL"/>
              <a:t> </a:t>
            </a:r>
            <a:r>
              <a:rPr lang="nl-NL">
                <a:solidFill>
                  <a:srgbClr val="0090D4"/>
                </a:solidFill>
              </a:rPr>
              <a:t>|</a:t>
            </a:r>
            <a:r>
              <a:rPr lang="nl-NL" sz="1200"/>
              <a:t> Productnaam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41D22"/>
          </a:solidFill>
          <a:latin typeface="Verdana" pitchFamily="34" charset="0"/>
        </a:defRPr>
      </a:lvl9pPr>
    </p:titleStyle>
    <p:bodyStyle>
      <a:lvl1pPr marL="220663" indent="-220663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buClr>
          <a:schemeClr val="tx2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2625" indent="-192088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2pPr>
      <a:lvl3pPr marL="1050925" indent="-177800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3pPr>
      <a:lvl4pPr marL="1409700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4pPr>
      <a:lvl5pPr marL="17684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5pPr>
      <a:lvl6pPr marL="22256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6pPr>
      <a:lvl7pPr marL="26828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7pPr>
      <a:lvl8pPr marL="31400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8pPr>
      <a:lvl9pPr marL="3597275" indent="-168275" algn="l" rtl="0" eaLnBrk="0" fontAlgn="base" hangingPunct="0">
        <a:lnSpc>
          <a:spcPct val="115000"/>
        </a:lnSpc>
        <a:spcBef>
          <a:spcPct val="0"/>
        </a:spcBef>
        <a:spcAft>
          <a:spcPct val="25000"/>
        </a:spcAft>
        <a:defRPr sz="15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l.wikipedia.org/wiki/Prijs_(betaling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37C93F9-1517-4466-97DE-465197400B69}" type="datetime4">
              <a:rPr lang="nl-NL"/>
              <a:pPr>
                <a:defRPr/>
              </a:pPr>
              <a:t>1 maart 2015</a:t>
            </a:fld>
            <a:endParaRPr lang="nl-NL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Economie en recht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 mbo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Henk\AppData\Local\Temp\Rendement-log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2656"/>
            <a:ext cx="2123728" cy="492831"/>
          </a:xfrm>
          <a:prstGeom prst="rect">
            <a:avLst/>
          </a:prstGeom>
          <a:noFill/>
        </p:spPr>
      </p:pic>
      <p:sp>
        <p:nvSpPr>
          <p:cNvPr id="7" name="Tijdelijke aanduiding voor voettekst 1"/>
          <p:cNvSpPr>
            <a:spLocks noGrp="1"/>
          </p:cNvSpPr>
          <p:nvPr>
            <p:ph type="ftr" sz="quarter" idx="10"/>
          </p:nvPr>
        </p:nvSpPr>
        <p:spPr>
          <a:xfrm>
            <a:off x="539552" y="519113"/>
            <a:ext cx="2952328" cy="317500"/>
          </a:xfrm>
        </p:spPr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dirty="0" smtClean="0"/>
              <a:t> </a:t>
            </a:r>
            <a:r>
              <a:rPr lang="nl-NL" dirty="0" smtClean="0">
                <a:solidFill>
                  <a:srgbClr val="0090D4"/>
                </a:solidFill>
              </a:rPr>
              <a:t>|</a:t>
            </a:r>
            <a:r>
              <a:rPr lang="nl-NL" sz="1200" dirty="0" smtClean="0"/>
              <a:t> Economie en recht</a:t>
            </a:r>
          </a:p>
          <a:p>
            <a:pPr>
              <a:defRPr/>
            </a:pPr>
            <a:endParaRPr lang="nl-NL" sz="1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852936"/>
            <a:ext cx="87058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39552" y="1628800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+mj-lt"/>
              </a:rPr>
              <a:t>Consumentenmarkt vs. Business-to-businessmarkt</a:t>
            </a:r>
            <a:endParaRPr lang="nl-NL" sz="2000" b="1" dirty="0">
              <a:latin typeface="+mj-lt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19075" y="4581128"/>
            <a:ext cx="7992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+mj-lt"/>
              </a:rPr>
              <a:t>Consumentenmarkt: </a:t>
            </a:r>
            <a:r>
              <a:rPr lang="nl-NL" sz="2000" dirty="0" smtClean="0">
                <a:latin typeface="+mj-lt"/>
              </a:rPr>
              <a:t>handel tussen bedrijven en particulieren (abstract en concreet)</a:t>
            </a:r>
          </a:p>
          <a:p>
            <a:endParaRPr lang="nl-NL" sz="2000" b="1" dirty="0">
              <a:latin typeface="+mj-lt"/>
            </a:endParaRPr>
          </a:p>
          <a:p>
            <a:r>
              <a:rPr lang="nl-NL" sz="2000" b="1" dirty="0" smtClean="0">
                <a:latin typeface="+mj-lt"/>
              </a:rPr>
              <a:t>Business-to-businessmarkt (B2B): </a:t>
            </a:r>
            <a:r>
              <a:rPr lang="nl-NL" sz="2000" dirty="0" smtClean="0">
                <a:latin typeface="+mj-lt"/>
              </a:rPr>
              <a:t>handel tussen ondernemingen onderling</a:t>
            </a:r>
            <a:endParaRPr lang="nl-N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233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37C93F9-1517-4466-97DE-465197400B69}" type="datetime4">
              <a:rPr lang="nl-NL"/>
              <a:pPr>
                <a:defRPr/>
              </a:pPr>
              <a:t>1 maart 2015</a:t>
            </a:fld>
            <a:endParaRPr lang="nl-NL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Einde Presentatie</a:t>
            </a:r>
            <a:endParaRPr lang="nl-NL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 mbo</a:t>
            </a:r>
          </a:p>
        </p:txBody>
      </p:sp>
    </p:spTree>
    <p:extLst>
      <p:ext uri="{BB962C8B-B14F-4D97-AF65-F5344CB8AC3E}">
        <p14:creationId xmlns:p14="http://schemas.microsoft.com/office/powerpoint/2010/main" val="34995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Henk\AppData\Local\Temp\Rendement-log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2656"/>
            <a:ext cx="2123728" cy="492831"/>
          </a:xfrm>
          <a:prstGeom prst="rect">
            <a:avLst/>
          </a:prstGeom>
          <a:noFill/>
        </p:spPr>
      </p:pic>
      <p:sp>
        <p:nvSpPr>
          <p:cNvPr id="7" name="Tijdelijke aanduiding voor voettekst 1"/>
          <p:cNvSpPr>
            <a:spLocks noGrp="1"/>
          </p:cNvSpPr>
          <p:nvPr>
            <p:ph type="ftr" sz="quarter" idx="10"/>
          </p:nvPr>
        </p:nvSpPr>
        <p:spPr>
          <a:xfrm>
            <a:off x="539552" y="519113"/>
            <a:ext cx="2952328" cy="317500"/>
          </a:xfrm>
        </p:spPr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dirty="0" smtClean="0"/>
              <a:t> </a:t>
            </a:r>
            <a:r>
              <a:rPr lang="nl-NL" dirty="0" smtClean="0">
                <a:solidFill>
                  <a:srgbClr val="0090D4"/>
                </a:solidFill>
              </a:rPr>
              <a:t>|</a:t>
            </a:r>
            <a:r>
              <a:rPr lang="nl-NL" sz="1200" dirty="0" smtClean="0"/>
              <a:t> Economie en recht</a:t>
            </a:r>
          </a:p>
          <a:p>
            <a:pPr>
              <a:defRPr/>
            </a:pPr>
            <a:endParaRPr lang="nl-NL" sz="1200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898525" y="1438275"/>
            <a:ext cx="6665913" cy="952500"/>
          </a:xfrm>
        </p:spPr>
        <p:txBody>
          <a:bodyPr/>
          <a:lstStyle/>
          <a:p>
            <a:r>
              <a:rPr lang="nl-NL" dirty="0" smtClean="0">
                <a:solidFill>
                  <a:srgbClr val="83A828"/>
                </a:solidFill>
              </a:rPr>
              <a:t>Hoofdstuk 6 </a:t>
            </a:r>
            <a:br>
              <a:rPr lang="nl-NL" dirty="0" smtClean="0">
                <a:solidFill>
                  <a:srgbClr val="83A828"/>
                </a:solidFill>
              </a:rPr>
            </a:br>
            <a:r>
              <a:rPr lang="nl-NL" dirty="0" smtClean="0">
                <a:solidFill>
                  <a:srgbClr val="83A828"/>
                </a:solidFill>
              </a:rPr>
              <a:t>Markten</a:t>
            </a:r>
            <a:endParaRPr lang="nl-NL" dirty="0">
              <a:solidFill>
                <a:srgbClr val="83A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71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Markt</a:t>
            </a:r>
            <a:r>
              <a:rPr lang="nl-NL" dirty="0"/>
              <a:t> </a:t>
            </a:r>
            <a:r>
              <a:rPr lang="nl-NL" dirty="0" smtClean="0"/>
              <a:t>is het </a:t>
            </a:r>
            <a:r>
              <a:rPr lang="nl-NL" dirty="0"/>
              <a:t>geheel van omstandigheden waaronder </a:t>
            </a:r>
            <a:r>
              <a:rPr lang="nl-NL" dirty="0" smtClean="0"/>
              <a:t>vraag en aanbod elkaar ontmoeten en waar </a:t>
            </a:r>
            <a:r>
              <a:rPr lang="nl-NL" dirty="0"/>
              <a:t>een </a:t>
            </a:r>
            <a:r>
              <a:rPr lang="nl-NL" dirty="0">
                <a:hlinkClick r:id="rId2" tooltip="Prijs (betaling)"/>
              </a:rPr>
              <a:t>prijs</a:t>
            </a:r>
            <a:r>
              <a:rPr lang="nl-NL" dirty="0"/>
              <a:t> ontstaat.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smtClean="0"/>
              <a:t> </a:t>
            </a:r>
            <a:r>
              <a:rPr lang="nl-NL" smtClean="0">
                <a:solidFill>
                  <a:srgbClr val="0090D4"/>
                </a:solidFill>
              </a:rPr>
              <a:t>|</a:t>
            </a:r>
            <a:r>
              <a:rPr lang="nl-NL" sz="1200" smtClean="0"/>
              <a:t> Productnaam</a:t>
            </a:r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172495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Abstracte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plaats van handelen is niet belangrijk. </a:t>
            </a:r>
            <a:r>
              <a:rPr lang="nl-NL" dirty="0"/>
              <a:t>Er is geen concrete, zichtbare, </a:t>
            </a:r>
            <a:r>
              <a:rPr lang="nl-NL" dirty="0" smtClean="0"/>
              <a:t>ontmoetingsplaats voor vragers en aanbieders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u="sng" dirty="0" smtClean="0"/>
              <a:t>Voorbeelden:</a:t>
            </a:r>
          </a:p>
          <a:p>
            <a:r>
              <a:rPr lang="nl-NL" dirty="0" smtClean="0"/>
              <a:t>Huizenmarkt</a:t>
            </a:r>
          </a:p>
          <a:p>
            <a:r>
              <a:rPr lang="nl-NL" dirty="0" smtClean="0"/>
              <a:t>Graanmarkt</a:t>
            </a:r>
          </a:p>
          <a:p>
            <a:r>
              <a:rPr lang="nl-NL" dirty="0" smtClean="0"/>
              <a:t>Kapitaalmarkt</a:t>
            </a:r>
          </a:p>
          <a:p>
            <a:r>
              <a:rPr lang="nl-NL" dirty="0" smtClean="0"/>
              <a:t>Oliemarkt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smtClean="0"/>
              <a:t> </a:t>
            </a:r>
            <a:r>
              <a:rPr lang="nl-NL" smtClean="0">
                <a:solidFill>
                  <a:srgbClr val="0090D4"/>
                </a:solidFill>
              </a:rPr>
              <a:t>|</a:t>
            </a:r>
            <a:r>
              <a:rPr lang="nl-NL" sz="1200" smtClean="0"/>
              <a:t> Productnaam</a:t>
            </a:r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322587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Concrete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Wanneer beide partijen fysiek aanwezig </a:t>
            </a:r>
            <a:r>
              <a:rPr lang="nl-NL" dirty="0" smtClean="0"/>
              <a:t>zijn.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Plaats waar vragers en aanbieders samenkomen en koopovereenkomsten sluiten.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Voorbeelden: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 smtClean="0"/>
              <a:t>Dagmarkten</a:t>
            </a: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Veemarkt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Beurzen en veilingen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Aanbestedingen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smtClean="0"/>
              <a:t> </a:t>
            </a:r>
            <a:r>
              <a:rPr lang="nl-NL" smtClean="0">
                <a:solidFill>
                  <a:srgbClr val="0090D4"/>
                </a:solidFill>
              </a:rPr>
              <a:t>|</a:t>
            </a:r>
            <a:r>
              <a:rPr lang="nl-NL" sz="1200" smtClean="0"/>
              <a:t> Productnaam</a:t>
            </a:r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3424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markten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Kopersmarkt </a:t>
            </a:r>
            <a:r>
              <a:rPr lang="nl-NL" dirty="0" err="1" smtClean="0"/>
              <a:t>vs</a:t>
            </a:r>
            <a:r>
              <a:rPr lang="nl-NL" dirty="0" smtClean="0"/>
              <a:t> verkopersmarkt</a:t>
            </a:r>
          </a:p>
          <a:p>
            <a:r>
              <a:rPr lang="nl-NL" dirty="0" smtClean="0"/>
              <a:t>Consumentenmarkt </a:t>
            </a:r>
            <a:r>
              <a:rPr lang="nl-NL" dirty="0" err="1" smtClean="0"/>
              <a:t>vs</a:t>
            </a:r>
            <a:r>
              <a:rPr lang="nl-NL" dirty="0" smtClean="0"/>
              <a:t> business-to-businessmarkt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smtClean="0"/>
              <a:t> </a:t>
            </a:r>
            <a:r>
              <a:rPr lang="nl-NL" smtClean="0">
                <a:solidFill>
                  <a:srgbClr val="0090D4"/>
                </a:solidFill>
              </a:rPr>
              <a:t>|</a:t>
            </a:r>
            <a:r>
              <a:rPr lang="nl-NL" sz="1200" smtClean="0"/>
              <a:t> Productnaam</a:t>
            </a:r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3879760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Henk\AppData\Local\Temp\Rendement-log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2656"/>
            <a:ext cx="2123728" cy="492831"/>
          </a:xfrm>
          <a:prstGeom prst="rect">
            <a:avLst/>
          </a:prstGeom>
          <a:noFill/>
        </p:spPr>
      </p:pic>
      <p:sp>
        <p:nvSpPr>
          <p:cNvPr id="7" name="Tijdelijke aanduiding voor voettekst 1"/>
          <p:cNvSpPr>
            <a:spLocks noGrp="1"/>
          </p:cNvSpPr>
          <p:nvPr>
            <p:ph type="ftr" sz="quarter" idx="10"/>
          </p:nvPr>
        </p:nvSpPr>
        <p:spPr>
          <a:xfrm>
            <a:off x="539552" y="519113"/>
            <a:ext cx="2952328" cy="317500"/>
          </a:xfrm>
        </p:spPr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dirty="0" smtClean="0"/>
              <a:t> </a:t>
            </a:r>
            <a:r>
              <a:rPr lang="nl-NL" dirty="0" smtClean="0">
                <a:solidFill>
                  <a:srgbClr val="0090D4"/>
                </a:solidFill>
              </a:rPr>
              <a:t>|</a:t>
            </a:r>
            <a:r>
              <a:rPr lang="nl-NL" sz="1200" dirty="0" smtClean="0"/>
              <a:t> Economie en recht</a:t>
            </a:r>
          </a:p>
          <a:p>
            <a:pPr>
              <a:defRPr/>
            </a:pPr>
            <a:endParaRPr lang="nl-NL" sz="12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92896"/>
            <a:ext cx="89058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539552" y="1628800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+mj-lt"/>
              </a:rPr>
              <a:t>Kopersmarkt vs. Verkopersmarkt</a:t>
            </a:r>
            <a:endParaRPr lang="nl-NL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08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Kopersmarkt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Kopersmarkt: aanbod is groter dan de vraag. Aanbieder moet moeite doen om product te verkoper. </a:t>
            </a:r>
            <a:endPara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Abstracte kopersmarkt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geldhandel (er is meer geld dan er vraag naar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is)</a:t>
            </a:r>
          </a:p>
          <a:p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Concrete kopersmarkt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weekmarkt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(door de nieuwe oogst aardappelen is er ineens meer aanbod dan vraag)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smtClean="0"/>
              <a:t> </a:t>
            </a:r>
            <a:r>
              <a:rPr lang="nl-NL" smtClean="0">
                <a:solidFill>
                  <a:srgbClr val="0090D4"/>
                </a:solidFill>
              </a:rPr>
              <a:t>|</a:t>
            </a:r>
            <a:r>
              <a:rPr lang="nl-NL" sz="1200" smtClean="0"/>
              <a:t> Productnaam</a:t>
            </a:r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160020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Verkopersmarkt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Verkopersmarkt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Veel vraag en weinig aanbod. Komt voor bij schaarse producten.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l-NL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Voorbeeld:</a:t>
            </a:r>
          </a:p>
          <a:p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 Nederland in de EK-finale wint dan is de vraag naar toegangskaartjes groot met als gevolg zwarte handel en superdure kaartjes.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01BBF77C-7A59-4F0D-B202-47710D164072}" type="datetime4">
              <a:rPr lang="nl-NL" smtClean="0"/>
              <a:pPr>
                <a:defRPr/>
              </a:pPr>
              <a:t>1 maart 2015</a:t>
            </a:fld>
            <a:r>
              <a:rPr lang="nl-NL" smtClean="0"/>
              <a:t> </a:t>
            </a:r>
            <a:r>
              <a:rPr lang="nl-NL" smtClean="0">
                <a:solidFill>
                  <a:srgbClr val="0090D4"/>
                </a:solidFill>
              </a:rPr>
              <a:t>|</a:t>
            </a:r>
            <a:r>
              <a:rPr lang="nl-NL" sz="1200" smtClean="0"/>
              <a:t> Productnaam</a:t>
            </a:r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206943714"/>
      </p:ext>
    </p:extLst>
  </p:cSld>
  <p:clrMapOvr>
    <a:masterClrMapping/>
  </p:clrMapOvr>
</p:sld>
</file>

<file path=ppt/theme/theme1.xml><?xml version="1.0" encoding="utf-8"?>
<a:theme xmlns:a="http://schemas.openxmlformats.org/drawingml/2006/main" name="ThiemeMeulenhoff">
  <a:themeElements>
    <a:clrScheme name="ThiemeMeulenhoff 1">
      <a:dk1>
        <a:srgbClr val="000000"/>
      </a:dk1>
      <a:lt1>
        <a:srgbClr val="FFFFFF"/>
      </a:lt1>
      <a:dk2>
        <a:srgbClr val="FF0000"/>
      </a:dk2>
      <a:lt2>
        <a:srgbClr val="7F7F7F"/>
      </a:lt2>
      <a:accent1>
        <a:srgbClr val="FFFFFF"/>
      </a:accent1>
      <a:accent2>
        <a:srgbClr val="ABABAB"/>
      </a:accent2>
      <a:accent3>
        <a:srgbClr val="FFFFFF"/>
      </a:accent3>
      <a:accent4>
        <a:srgbClr val="000000"/>
      </a:accent4>
      <a:accent5>
        <a:srgbClr val="FFFFFF"/>
      </a:accent5>
      <a:accent6>
        <a:srgbClr val="9B9B9B"/>
      </a:accent6>
      <a:hlink>
        <a:srgbClr val="575757"/>
      </a:hlink>
      <a:folHlink>
        <a:srgbClr val="000000"/>
      </a:folHlink>
    </a:clrScheme>
    <a:fontScheme name="ThiemeMeulenhof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iemeMeulenhoff 1">
        <a:dk1>
          <a:srgbClr val="000000"/>
        </a:dk1>
        <a:lt1>
          <a:srgbClr val="FFFFFF"/>
        </a:lt1>
        <a:dk2>
          <a:srgbClr val="FF0000"/>
        </a:dk2>
        <a:lt2>
          <a:srgbClr val="7F7F7F"/>
        </a:lt2>
        <a:accent1>
          <a:srgbClr val="FFFFFF"/>
        </a:accent1>
        <a:accent2>
          <a:srgbClr val="ABABA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9B9B9B"/>
        </a:accent6>
        <a:hlink>
          <a:srgbClr val="575757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FF0000"/>
      </a:dk2>
      <a:lt2>
        <a:srgbClr val="7F7F7F"/>
      </a:lt2>
      <a:accent1>
        <a:srgbClr val="FFFFFF"/>
      </a:accent1>
      <a:accent2>
        <a:srgbClr val="ABABAB"/>
      </a:accent2>
      <a:accent3>
        <a:srgbClr val="FFFFFF"/>
      </a:accent3>
      <a:accent4>
        <a:srgbClr val="000000"/>
      </a:accent4>
      <a:accent5>
        <a:srgbClr val="FFFFFF"/>
      </a:accent5>
      <a:accent6>
        <a:srgbClr val="9B9B9B"/>
      </a:accent6>
      <a:hlink>
        <a:srgbClr val="575757"/>
      </a:hlink>
      <a:folHlink>
        <a:srgbClr val="0000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243</Words>
  <Application>Microsoft Office PowerPoint</Application>
  <PresentationFormat>Diavoorstelling (4:3)</PresentationFormat>
  <Paragraphs>57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Verdana</vt:lpstr>
      <vt:lpstr>Wingdings</vt:lpstr>
      <vt:lpstr>ThiemeMeulenhoff</vt:lpstr>
      <vt:lpstr>Economie en recht</vt:lpstr>
      <vt:lpstr>Hoofdstuk 6  Markten</vt:lpstr>
      <vt:lpstr>Markt</vt:lpstr>
      <vt:lpstr>Abstracte markt</vt:lpstr>
      <vt:lpstr>Concrete markt</vt:lpstr>
      <vt:lpstr>Soorten markten</vt:lpstr>
      <vt:lpstr>PowerPoint-presentatie</vt:lpstr>
      <vt:lpstr>Kopersmarkt</vt:lpstr>
      <vt:lpstr>Verkopersmarkt</vt:lpstr>
      <vt:lpstr>PowerPoint-presentatie</vt:lpstr>
      <vt:lpstr>Einde Presentatie</vt:lpstr>
    </vt:vector>
  </TitlesOfParts>
  <Company>NDC|VBK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deze plek komt de titel van de presentatie</dc:title>
  <dc:creator>jongb</dc:creator>
  <cp:lastModifiedBy>Jansen-Servinus, Sharmylet</cp:lastModifiedBy>
  <cp:revision>46</cp:revision>
  <cp:lastPrinted>2003-01-28T10:05:01Z</cp:lastPrinted>
  <dcterms:created xsi:type="dcterms:W3CDTF">2009-08-24T09:10:10Z</dcterms:created>
  <dcterms:modified xsi:type="dcterms:W3CDTF">2015-03-01T20:46:51Z</dcterms:modified>
</cp:coreProperties>
</file>